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78" r:id="rId5"/>
    <p:sldId id="289" r:id="rId6"/>
    <p:sldId id="295" r:id="rId7"/>
    <p:sldId id="296" r:id="rId8"/>
    <p:sldId id="304" r:id="rId9"/>
    <p:sldId id="305" r:id="rId10"/>
    <p:sldId id="306" r:id="rId11"/>
    <p:sldId id="307" r:id="rId12"/>
    <p:sldId id="308" r:id="rId13"/>
    <p:sldId id="309" r:id="rId14"/>
    <p:sldId id="301" r:id="rId15"/>
    <p:sldId id="302" r:id="rId16"/>
    <p:sldId id="287" r:id="rId17"/>
    <p:sldId id="288" r:id="rId18"/>
    <p:sldId id="261" r:id="rId19"/>
    <p:sldId id="262" r:id="rId20"/>
    <p:sldId id="290" r:id="rId21"/>
    <p:sldId id="292" r:id="rId22"/>
    <p:sldId id="293" r:id="rId23"/>
    <p:sldId id="294" r:id="rId24"/>
    <p:sldId id="291" r:id="rId25"/>
    <p:sldId id="276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  <a:srgbClr val="220904"/>
    <a:srgbClr val="220B04"/>
    <a:srgbClr val="003399"/>
    <a:srgbClr val="CCECFF"/>
    <a:srgbClr val="66CCFF"/>
    <a:srgbClr val="FF0000"/>
    <a:srgbClr val="F5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91" autoAdjust="0"/>
  </p:normalViewPr>
  <p:slideViewPr>
    <p:cSldViewPr>
      <p:cViewPr varScale="1">
        <p:scale>
          <a:sx n="95" d="100"/>
          <a:sy n="95" d="100"/>
        </p:scale>
        <p:origin x="10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DF75E-12EC-49E6-B2CE-0468BF3E2E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18004B-9FCE-4778-9F70-B4AA84BE5725}">
      <dgm:prSet phldrT="[Text]" custT="1"/>
      <dgm:spPr/>
      <dgm:t>
        <a:bodyPr/>
        <a:lstStyle/>
        <a:p>
          <a:r>
            <a:rPr lang="de-DE" sz="900" dirty="0"/>
            <a:t>April 2024</a:t>
          </a:r>
        </a:p>
      </dgm:t>
    </dgm:pt>
    <dgm:pt modelId="{051D90D8-8CA2-439E-B470-9D873AB6B2D6}" type="parTrans" cxnId="{84AF878D-341E-4761-AFB4-E37C58B34E50}">
      <dgm:prSet/>
      <dgm:spPr/>
      <dgm:t>
        <a:bodyPr/>
        <a:lstStyle/>
        <a:p>
          <a:endParaRPr lang="de-DE"/>
        </a:p>
      </dgm:t>
    </dgm:pt>
    <dgm:pt modelId="{344E906C-9973-4BF3-A717-338F93B3F4A3}" type="sibTrans" cxnId="{84AF878D-341E-4761-AFB4-E37C58B34E50}">
      <dgm:prSet/>
      <dgm:spPr/>
      <dgm:t>
        <a:bodyPr/>
        <a:lstStyle/>
        <a:p>
          <a:endParaRPr lang="de-DE"/>
        </a:p>
      </dgm:t>
    </dgm:pt>
    <dgm:pt modelId="{7C329C9B-77BB-442D-AF09-8FD39CE565C6}">
      <dgm:prSet phldrT="[Text]"/>
      <dgm:spPr/>
      <dgm:t>
        <a:bodyPr/>
        <a:lstStyle/>
        <a:p>
          <a:r>
            <a:rPr lang="de-DE" dirty="0"/>
            <a:t>September 2025</a:t>
          </a:r>
        </a:p>
      </dgm:t>
    </dgm:pt>
    <dgm:pt modelId="{79967AF8-4BE5-4ED3-ABF9-FFFA7F76A4C0}" type="parTrans" cxnId="{621CF574-8207-436B-B42F-BEB849CB1CBC}">
      <dgm:prSet/>
      <dgm:spPr/>
      <dgm:t>
        <a:bodyPr/>
        <a:lstStyle/>
        <a:p>
          <a:endParaRPr lang="de-DE"/>
        </a:p>
      </dgm:t>
    </dgm:pt>
    <dgm:pt modelId="{1835AD64-3CD3-469E-852A-8E2B0BCAE515}" type="sibTrans" cxnId="{621CF574-8207-436B-B42F-BEB849CB1CBC}">
      <dgm:prSet/>
      <dgm:spPr/>
      <dgm:t>
        <a:bodyPr/>
        <a:lstStyle/>
        <a:p>
          <a:endParaRPr lang="de-DE"/>
        </a:p>
      </dgm:t>
    </dgm:pt>
    <dgm:pt modelId="{3A8270D8-2812-444C-8696-C525A395C021}">
      <dgm:prSet phldrT="[Text]"/>
      <dgm:spPr/>
      <dgm:t>
        <a:bodyPr/>
        <a:lstStyle/>
        <a:p>
          <a:r>
            <a:rPr lang="de-DE" dirty="0"/>
            <a:t>Juni 2026</a:t>
          </a:r>
        </a:p>
      </dgm:t>
    </dgm:pt>
    <dgm:pt modelId="{37231484-4DFC-4DCC-8D1E-77EE9B4B0698}" type="parTrans" cxnId="{8581B367-98CA-4113-ADD8-6C4BA210E9F1}">
      <dgm:prSet/>
      <dgm:spPr/>
      <dgm:t>
        <a:bodyPr/>
        <a:lstStyle/>
        <a:p>
          <a:endParaRPr lang="de-DE"/>
        </a:p>
      </dgm:t>
    </dgm:pt>
    <dgm:pt modelId="{916800D2-C720-45FE-87B5-599A344269AE}" type="sibTrans" cxnId="{8581B367-98CA-4113-ADD8-6C4BA210E9F1}">
      <dgm:prSet/>
      <dgm:spPr/>
      <dgm:t>
        <a:bodyPr/>
        <a:lstStyle/>
        <a:p>
          <a:endParaRPr lang="de-DE"/>
        </a:p>
      </dgm:t>
    </dgm:pt>
    <dgm:pt modelId="{15F207A2-6478-4AFF-A47A-5CC9224E6452}">
      <dgm:prSet phldrT="[Text]"/>
      <dgm:spPr/>
      <dgm:t>
        <a:bodyPr/>
        <a:lstStyle/>
        <a:p>
          <a:r>
            <a:rPr lang="de-DE" dirty="0"/>
            <a:t>Oktober 2025</a:t>
          </a:r>
        </a:p>
      </dgm:t>
    </dgm:pt>
    <dgm:pt modelId="{E77A3EE9-7943-415F-BD25-B85371736FAD}" type="parTrans" cxnId="{EB5BB251-D2A3-48D1-9EE9-060C44B9DCDC}">
      <dgm:prSet/>
      <dgm:spPr/>
      <dgm:t>
        <a:bodyPr/>
        <a:lstStyle/>
        <a:p>
          <a:endParaRPr lang="de-DE"/>
        </a:p>
      </dgm:t>
    </dgm:pt>
    <dgm:pt modelId="{4AB5912A-DD20-49A9-9212-CC646429F667}" type="sibTrans" cxnId="{EB5BB251-D2A3-48D1-9EE9-060C44B9DCDC}">
      <dgm:prSet/>
      <dgm:spPr/>
      <dgm:t>
        <a:bodyPr/>
        <a:lstStyle/>
        <a:p>
          <a:endParaRPr lang="de-DE"/>
        </a:p>
      </dgm:t>
    </dgm:pt>
    <dgm:pt modelId="{2FA1250A-212E-4F0C-B9BF-FF1C704A1982}">
      <dgm:prSet phldrT="[Text]"/>
      <dgm:spPr/>
      <dgm:t>
        <a:bodyPr/>
        <a:lstStyle/>
        <a:p>
          <a:r>
            <a:rPr lang="de-DE" dirty="0"/>
            <a:t>November 2025</a:t>
          </a:r>
        </a:p>
      </dgm:t>
    </dgm:pt>
    <dgm:pt modelId="{7BC8B4AB-1B55-4D64-850F-45BF5E7F644C}" type="parTrans" cxnId="{F3122B4E-66E3-410D-B74E-C834BEC87291}">
      <dgm:prSet/>
      <dgm:spPr/>
      <dgm:t>
        <a:bodyPr/>
        <a:lstStyle/>
        <a:p>
          <a:endParaRPr lang="de-DE"/>
        </a:p>
      </dgm:t>
    </dgm:pt>
    <dgm:pt modelId="{A37888B1-E781-470A-BAC3-91405F000584}" type="sibTrans" cxnId="{F3122B4E-66E3-410D-B74E-C834BEC87291}">
      <dgm:prSet/>
      <dgm:spPr/>
      <dgm:t>
        <a:bodyPr/>
        <a:lstStyle/>
        <a:p>
          <a:endParaRPr lang="de-DE"/>
        </a:p>
      </dgm:t>
    </dgm:pt>
    <dgm:pt modelId="{B536ADD3-FF6B-4D4B-BA24-83592AF02777}">
      <dgm:prSet phldrT="[Text]"/>
      <dgm:spPr/>
      <dgm:t>
        <a:bodyPr/>
        <a:lstStyle/>
        <a:p>
          <a:r>
            <a:rPr lang="de-DE" dirty="0"/>
            <a:t>Nov 25 – Mai 26</a:t>
          </a:r>
        </a:p>
      </dgm:t>
    </dgm:pt>
    <dgm:pt modelId="{30E9030D-DFBB-400D-909C-C57CC0F8286D}" type="parTrans" cxnId="{132DDA62-08F8-40A8-B9AB-F68BFADD3393}">
      <dgm:prSet/>
      <dgm:spPr/>
      <dgm:t>
        <a:bodyPr/>
        <a:lstStyle/>
        <a:p>
          <a:endParaRPr lang="de-DE"/>
        </a:p>
      </dgm:t>
    </dgm:pt>
    <dgm:pt modelId="{08BEC448-1F7D-4097-8980-C3DAE3D8AB71}" type="sibTrans" cxnId="{132DDA62-08F8-40A8-B9AB-F68BFADD3393}">
      <dgm:prSet/>
      <dgm:spPr/>
      <dgm:t>
        <a:bodyPr/>
        <a:lstStyle/>
        <a:p>
          <a:endParaRPr lang="de-DE"/>
        </a:p>
      </dgm:t>
    </dgm:pt>
    <dgm:pt modelId="{A18750C8-9573-4CC7-8078-C548C200800A}">
      <dgm:prSet phldrT="[Text]"/>
      <dgm:spPr/>
      <dgm:t>
        <a:bodyPr/>
        <a:lstStyle/>
        <a:p>
          <a:r>
            <a:rPr lang="de-DE" dirty="0"/>
            <a:t>März 2026</a:t>
          </a:r>
        </a:p>
      </dgm:t>
    </dgm:pt>
    <dgm:pt modelId="{5FB15308-E651-4F31-B690-190E84C97711}" type="parTrans" cxnId="{5CE23394-4209-421B-83EF-1F76F6C78A80}">
      <dgm:prSet/>
      <dgm:spPr/>
      <dgm:t>
        <a:bodyPr/>
        <a:lstStyle/>
        <a:p>
          <a:endParaRPr lang="de-DE"/>
        </a:p>
      </dgm:t>
    </dgm:pt>
    <dgm:pt modelId="{589490AE-ED20-4337-800B-8F06A809454A}" type="sibTrans" cxnId="{5CE23394-4209-421B-83EF-1F76F6C78A80}">
      <dgm:prSet/>
      <dgm:spPr/>
      <dgm:t>
        <a:bodyPr/>
        <a:lstStyle/>
        <a:p>
          <a:endParaRPr lang="de-DE"/>
        </a:p>
      </dgm:t>
    </dgm:pt>
    <dgm:pt modelId="{95234E27-B959-4457-B446-CC554E4D0412}">
      <dgm:prSet phldrT="[Text]"/>
      <dgm:spPr/>
      <dgm:t>
        <a:bodyPr/>
        <a:lstStyle/>
        <a:p>
          <a:r>
            <a:rPr lang="de-DE" dirty="0"/>
            <a:t>August 2026</a:t>
          </a:r>
        </a:p>
      </dgm:t>
    </dgm:pt>
    <dgm:pt modelId="{7BE52050-F912-4781-8DC8-FC73458C19C4}" type="parTrans" cxnId="{B461B04F-AF11-4A1B-B53B-4C333B721681}">
      <dgm:prSet/>
      <dgm:spPr/>
      <dgm:t>
        <a:bodyPr/>
        <a:lstStyle/>
        <a:p>
          <a:endParaRPr lang="de-DE"/>
        </a:p>
      </dgm:t>
    </dgm:pt>
    <dgm:pt modelId="{339356D9-9C16-43C6-BD0B-CB994C0393C5}" type="sibTrans" cxnId="{B461B04F-AF11-4A1B-B53B-4C333B721681}">
      <dgm:prSet/>
      <dgm:spPr/>
      <dgm:t>
        <a:bodyPr/>
        <a:lstStyle/>
        <a:p>
          <a:endParaRPr lang="de-DE"/>
        </a:p>
      </dgm:t>
    </dgm:pt>
    <dgm:pt modelId="{13E74A8F-FEDA-4CA0-B298-2F73E65AA8B8}" type="pres">
      <dgm:prSet presAssocID="{918DF75E-12EC-49E6-B2CE-0468BF3E2E8A}" presName="Name0" presStyleCnt="0">
        <dgm:presLayoutVars>
          <dgm:dir/>
          <dgm:animLvl val="lvl"/>
          <dgm:resizeHandles val="exact"/>
        </dgm:presLayoutVars>
      </dgm:prSet>
      <dgm:spPr/>
    </dgm:pt>
    <dgm:pt modelId="{98250265-1569-4579-B711-208293664219}" type="pres">
      <dgm:prSet presAssocID="{6318004B-9FCE-4778-9F70-B4AA84BE5725}" presName="parTxOnly" presStyleLbl="node1" presStyleIdx="0" presStyleCnt="8" custScaleX="58077" custScaleY="60932" custLinFactNeighborX="-821" custLinFactNeighborY="55">
        <dgm:presLayoutVars>
          <dgm:chMax val="0"/>
          <dgm:chPref val="0"/>
          <dgm:bulletEnabled val="1"/>
        </dgm:presLayoutVars>
      </dgm:prSet>
      <dgm:spPr/>
    </dgm:pt>
    <dgm:pt modelId="{B4F6B48E-7CC4-43B3-9FF5-CFF3D561143B}" type="pres">
      <dgm:prSet presAssocID="{344E906C-9973-4BF3-A717-338F93B3F4A3}" presName="parTxOnlySpace" presStyleCnt="0"/>
      <dgm:spPr/>
    </dgm:pt>
    <dgm:pt modelId="{E7449160-BB86-46BB-890C-DF88AB077346}" type="pres">
      <dgm:prSet presAssocID="{7C329C9B-77BB-442D-AF09-8FD39CE565C6}" presName="parTxOnly" presStyleLbl="node1" presStyleIdx="1" presStyleCnt="8" custScaleX="73168" custScaleY="66576">
        <dgm:presLayoutVars>
          <dgm:chMax val="0"/>
          <dgm:chPref val="0"/>
          <dgm:bulletEnabled val="1"/>
        </dgm:presLayoutVars>
      </dgm:prSet>
      <dgm:spPr/>
    </dgm:pt>
    <dgm:pt modelId="{06CD8ECE-61AF-4B07-8350-A95A23AA71BD}" type="pres">
      <dgm:prSet presAssocID="{1835AD64-3CD3-469E-852A-8E2B0BCAE515}" presName="parTxOnlySpace" presStyleCnt="0"/>
      <dgm:spPr/>
    </dgm:pt>
    <dgm:pt modelId="{F8745DC2-3219-49E7-BD3F-4EA1740113DA}" type="pres">
      <dgm:prSet presAssocID="{15F207A2-6478-4AFF-A47A-5CC9224E6452}" presName="parTxOnly" presStyleLbl="node1" presStyleIdx="2" presStyleCnt="8" custScaleX="74464" custScaleY="73427">
        <dgm:presLayoutVars>
          <dgm:chMax val="0"/>
          <dgm:chPref val="0"/>
          <dgm:bulletEnabled val="1"/>
        </dgm:presLayoutVars>
      </dgm:prSet>
      <dgm:spPr/>
    </dgm:pt>
    <dgm:pt modelId="{C9C42575-A79A-4117-A5BB-71B650518B2B}" type="pres">
      <dgm:prSet presAssocID="{4AB5912A-DD20-49A9-9212-CC646429F667}" presName="parTxOnlySpace" presStyleCnt="0"/>
      <dgm:spPr/>
    </dgm:pt>
    <dgm:pt modelId="{B368543A-8D06-4F08-8934-C02FBF202BBA}" type="pres">
      <dgm:prSet presAssocID="{2FA1250A-212E-4F0C-B9BF-FF1C704A1982}" presName="parTxOnly" presStyleLbl="node1" presStyleIdx="3" presStyleCnt="8" custScaleX="78533" custScaleY="72714">
        <dgm:presLayoutVars>
          <dgm:chMax val="0"/>
          <dgm:chPref val="0"/>
          <dgm:bulletEnabled val="1"/>
        </dgm:presLayoutVars>
      </dgm:prSet>
      <dgm:spPr/>
    </dgm:pt>
    <dgm:pt modelId="{C1EE5789-6CBA-42B9-8E85-8D1913FCB0F6}" type="pres">
      <dgm:prSet presAssocID="{A37888B1-E781-470A-BAC3-91405F000584}" presName="parTxOnlySpace" presStyleCnt="0"/>
      <dgm:spPr/>
    </dgm:pt>
    <dgm:pt modelId="{F91238BF-BC77-4F18-BBC5-5833FE1437FB}" type="pres">
      <dgm:prSet presAssocID="{B536ADD3-FF6B-4D4B-BA24-83592AF02777}" presName="parTxOnly" presStyleLbl="node1" presStyleIdx="4" presStyleCnt="8" custScaleX="79996" custScaleY="70183">
        <dgm:presLayoutVars>
          <dgm:chMax val="0"/>
          <dgm:chPref val="0"/>
          <dgm:bulletEnabled val="1"/>
        </dgm:presLayoutVars>
      </dgm:prSet>
      <dgm:spPr/>
    </dgm:pt>
    <dgm:pt modelId="{2B358B7D-443E-4FC5-9701-50696B1A0003}" type="pres">
      <dgm:prSet presAssocID="{08BEC448-1F7D-4097-8980-C3DAE3D8AB71}" presName="parTxOnlySpace" presStyleCnt="0"/>
      <dgm:spPr/>
    </dgm:pt>
    <dgm:pt modelId="{043E2321-75FC-437B-97B0-FCAC0B1D009F}" type="pres">
      <dgm:prSet presAssocID="{A18750C8-9573-4CC7-8078-C548C200800A}" presName="parTxOnly" presStyleLbl="node1" presStyleIdx="5" presStyleCnt="8" custScaleX="63498" custScaleY="67474">
        <dgm:presLayoutVars>
          <dgm:chMax val="0"/>
          <dgm:chPref val="0"/>
          <dgm:bulletEnabled val="1"/>
        </dgm:presLayoutVars>
      </dgm:prSet>
      <dgm:spPr/>
    </dgm:pt>
    <dgm:pt modelId="{637A8256-51F1-4E0F-B614-8A7CC9A8AB80}" type="pres">
      <dgm:prSet presAssocID="{589490AE-ED20-4337-800B-8F06A809454A}" presName="parTxOnlySpace" presStyleCnt="0"/>
      <dgm:spPr/>
    </dgm:pt>
    <dgm:pt modelId="{AEB5D6C3-9B60-4AF3-A607-DC319D75ED9D}" type="pres">
      <dgm:prSet presAssocID="{3A8270D8-2812-444C-8696-C525A395C021}" presName="parTxOnly" presStyleLbl="node1" presStyleIdx="6" presStyleCnt="8" custScaleX="65750" custScaleY="64486">
        <dgm:presLayoutVars>
          <dgm:chMax val="0"/>
          <dgm:chPref val="0"/>
          <dgm:bulletEnabled val="1"/>
        </dgm:presLayoutVars>
      </dgm:prSet>
      <dgm:spPr/>
    </dgm:pt>
    <dgm:pt modelId="{1EC9EAA5-1F83-46E0-977C-C7B3402329D3}" type="pres">
      <dgm:prSet presAssocID="{916800D2-C720-45FE-87B5-599A344269AE}" presName="parTxOnlySpace" presStyleCnt="0"/>
      <dgm:spPr/>
    </dgm:pt>
    <dgm:pt modelId="{BFC885D9-6CFC-4B62-B1E0-269294511DE1}" type="pres">
      <dgm:prSet presAssocID="{95234E27-B959-4457-B446-CC554E4D0412}" presName="parTxOnly" presStyleLbl="node1" presStyleIdx="7" presStyleCnt="8" custScaleX="59082" custScaleY="67999">
        <dgm:presLayoutVars>
          <dgm:chMax val="0"/>
          <dgm:chPref val="0"/>
          <dgm:bulletEnabled val="1"/>
        </dgm:presLayoutVars>
      </dgm:prSet>
      <dgm:spPr/>
    </dgm:pt>
  </dgm:ptLst>
  <dgm:cxnLst>
    <dgm:cxn modelId="{930E5001-1B79-4A7E-8E43-30B8A1745A2C}" type="presOf" srcId="{B536ADD3-FF6B-4D4B-BA24-83592AF02777}" destId="{F91238BF-BC77-4F18-BBC5-5833FE1437FB}" srcOrd="0" destOrd="0" presId="urn:microsoft.com/office/officeart/2005/8/layout/chevron1"/>
    <dgm:cxn modelId="{4CAFB724-8ADF-4299-9671-875739C08DE1}" type="presOf" srcId="{A18750C8-9573-4CC7-8078-C548C200800A}" destId="{043E2321-75FC-437B-97B0-FCAC0B1D009F}" srcOrd="0" destOrd="0" presId="urn:microsoft.com/office/officeart/2005/8/layout/chevron1"/>
    <dgm:cxn modelId="{455E273F-8F65-402A-AA3D-F868C0E9D75B}" type="presOf" srcId="{6318004B-9FCE-4778-9F70-B4AA84BE5725}" destId="{98250265-1569-4579-B711-208293664219}" srcOrd="0" destOrd="0" presId="urn:microsoft.com/office/officeart/2005/8/layout/chevron1"/>
    <dgm:cxn modelId="{F3122B4E-66E3-410D-B74E-C834BEC87291}" srcId="{918DF75E-12EC-49E6-B2CE-0468BF3E2E8A}" destId="{2FA1250A-212E-4F0C-B9BF-FF1C704A1982}" srcOrd="3" destOrd="0" parTransId="{7BC8B4AB-1B55-4D64-850F-45BF5E7F644C}" sibTransId="{A37888B1-E781-470A-BAC3-91405F000584}"/>
    <dgm:cxn modelId="{B461B04F-AF11-4A1B-B53B-4C333B721681}" srcId="{918DF75E-12EC-49E6-B2CE-0468BF3E2E8A}" destId="{95234E27-B959-4457-B446-CC554E4D0412}" srcOrd="7" destOrd="0" parTransId="{7BE52050-F912-4781-8DC8-FC73458C19C4}" sibTransId="{339356D9-9C16-43C6-BD0B-CB994C0393C5}"/>
    <dgm:cxn modelId="{EB5BB251-D2A3-48D1-9EE9-060C44B9DCDC}" srcId="{918DF75E-12EC-49E6-B2CE-0468BF3E2E8A}" destId="{15F207A2-6478-4AFF-A47A-5CC9224E6452}" srcOrd="2" destOrd="0" parTransId="{E77A3EE9-7943-415F-BD25-B85371736FAD}" sibTransId="{4AB5912A-DD20-49A9-9212-CC646429F667}"/>
    <dgm:cxn modelId="{132DDA62-08F8-40A8-B9AB-F68BFADD3393}" srcId="{918DF75E-12EC-49E6-B2CE-0468BF3E2E8A}" destId="{B536ADD3-FF6B-4D4B-BA24-83592AF02777}" srcOrd="4" destOrd="0" parTransId="{30E9030D-DFBB-400D-909C-C57CC0F8286D}" sibTransId="{08BEC448-1F7D-4097-8980-C3DAE3D8AB71}"/>
    <dgm:cxn modelId="{8581B367-98CA-4113-ADD8-6C4BA210E9F1}" srcId="{918DF75E-12EC-49E6-B2CE-0468BF3E2E8A}" destId="{3A8270D8-2812-444C-8696-C525A395C021}" srcOrd="6" destOrd="0" parTransId="{37231484-4DFC-4DCC-8D1E-77EE9B4B0698}" sibTransId="{916800D2-C720-45FE-87B5-599A344269AE}"/>
    <dgm:cxn modelId="{3AB8B06C-CDE1-4F2C-B4E1-A3F9D9C354CC}" type="presOf" srcId="{15F207A2-6478-4AFF-A47A-5CC9224E6452}" destId="{F8745DC2-3219-49E7-BD3F-4EA1740113DA}" srcOrd="0" destOrd="0" presId="urn:microsoft.com/office/officeart/2005/8/layout/chevron1"/>
    <dgm:cxn modelId="{3A6F4E6E-9FC5-40D4-84B9-8E98CB20EDDA}" type="presOf" srcId="{95234E27-B959-4457-B446-CC554E4D0412}" destId="{BFC885D9-6CFC-4B62-B1E0-269294511DE1}" srcOrd="0" destOrd="0" presId="urn:microsoft.com/office/officeart/2005/8/layout/chevron1"/>
    <dgm:cxn modelId="{621CF574-8207-436B-B42F-BEB849CB1CBC}" srcId="{918DF75E-12EC-49E6-B2CE-0468BF3E2E8A}" destId="{7C329C9B-77BB-442D-AF09-8FD39CE565C6}" srcOrd="1" destOrd="0" parTransId="{79967AF8-4BE5-4ED3-ABF9-FFFA7F76A4C0}" sibTransId="{1835AD64-3CD3-469E-852A-8E2B0BCAE515}"/>
    <dgm:cxn modelId="{84AF878D-341E-4761-AFB4-E37C58B34E50}" srcId="{918DF75E-12EC-49E6-B2CE-0468BF3E2E8A}" destId="{6318004B-9FCE-4778-9F70-B4AA84BE5725}" srcOrd="0" destOrd="0" parTransId="{051D90D8-8CA2-439E-B470-9D873AB6B2D6}" sibTransId="{344E906C-9973-4BF3-A717-338F93B3F4A3}"/>
    <dgm:cxn modelId="{5CE23394-4209-421B-83EF-1F76F6C78A80}" srcId="{918DF75E-12EC-49E6-B2CE-0468BF3E2E8A}" destId="{A18750C8-9573-4CC7-8078-C548C200800A}" srcOrd="5" destOrd="0" parTransId="{5FB15308-E651-4F31-B690-190E84C97711}" sibTransId="{589490AE-ED20-4337-800B-8F06A809454A}"/>
    <dgm:cxn modelId="{8D88BA96-B52D-45B3-8F4A-5D65E695845B}" type="presOf" srcId="{7C329C9B-77BB-442D-AF09-8FD39CE565C6}" destId="{E7449160-BB86-46BB-890C-DF88AB077346}" srcOrd="0" destOrd="0" presId="urn:microsoft.com/office/officeart/2005/8/layout/chevron1"/>
    <dgm:cxn modelId="{4C7BE7BE-FA59-4D67-A120-9BC114EF8498}" type="presOf" srcId="{3A8270D8-2812-444C-8696-C525A395C021}" destId="{AEB5D6C3-9B60-4AF3-A607-DC319D75ED9D}" srcOrd="0" destOrd="0" presId="urn:microsoft.com/office/officeart/2005/8/layout/chevron1"/>
    <dgm:cxn modelId="{B5BDDBDB-FE90-4A1E-AC98-9D25661B769A}" type="presOf" srcId="{2FA1250A-212E-4F0C-B9BF-FF1C704A1982}" destId="{B368543A-8D06-4F08-8934-C02FBF202BBA}" srcOrd="0" destOrd="0" presId="urn:microsoft.com/office/officeart/2005/8/layout/chevron1"/>
    <dgm:cxn modelId="{DF4E39E0-2FAA-4081-8B22-8F3294231AEE}" type="presOf" srcId="{918DF75E-12EC-49E6-B2CE-0468BF3E2E8A}" destId="{13E74A8F-FEDA-4CA0-B298-2F73E65AA8B8}" srcOrd="0" destOrd="0" presId="urn:microsoft.com/office/officeart/2005/8/layout/chevron1"/>
    <dgm:cxn modelId="{A973A55C-4094-40B3-9DF0-146E7CD553FF}" type="presParOf" srcId="{13E74A8F-FEDA-4CA0-B298-2F73E65AA8B8}" destId="{98250265-1569-4579-B711-208293664219}" srcOrd="0" destOrd="0" presId="urn:microsoft.com/office/officeart/2005/8/layout/chevron1"/>
    <dgm:cxn modelId="{D54FB25D-2708-406E-83CF-E5F0CAEF0F9B}" type="presParOf" srcId="{13E74A8F-FEDA-4CA0-B298-2F73E65AA8B8}" destId="{B4F6B48E-7CC4-43B3-9FF5-CFF3D561143B}" srcOrd="1" destOrd="0" presId="urn:microsoft.com/office/officeart/2005/8/layout/chevron1"/>
    <dgm:cxn modelId="{06D43C62-C304-4532-8452-8014BF0619ED}" type="presParOf" srcId="{13E74A8F-FEDA-4CA0-B298-2F73E65AA8B8}" destId="{E7449160-BB86-46BB-890C-DF88AB077346}" srcOrd="2" destOrd="0" presId="urn:microsoft.com/office/officeart/2005/8/layout/chevron1"/>
    <dgm:cxn modelId="{C90DCFA9-D25A-49FC-992C-7688DB80551A}" type="presParOf" srcId="{13E74A8F-FEDA-4CA0-B298-2F73E65AA8B8}" destId="{06CD8ECE-61AF-4B07-8350-A95A23AA71BD}" srcOrd="3" destOrd="0" presId="urn:microsoft.com/office/officeart/2005/8/layout/chevron1"/>
    <dgm:cxn modelId="{189BCAA7-8666-4F11-BDE7-94558EF67B7D}" type="presParOf" srcId="{13E74A8F-FEDA-4CA0-B298-2F73E65AA8B8}" destId="{F8745DC2-3219-49E7-BD3F-4EA1740113DA}" srcOrd="4" destOrd="0" presId="urn:microsoft.com/office/officeart/2005/8/layout/chevron1"/>
    <dgm:cxn modelId="{04DA72B6-2ECC-4EAB-A1A0-41E5F0442272}" type="presParOf" srcId="{13E74A8F-FEDA-4CA0-B298-2F73E65AA8B8}" destId="{C9C42575-A79A-4117-A5BB-71B650518B2B}" srcOrd="5" destOrd="0" presId="urn:microsoft.com/office/officeart/2005/8/layout/chevron1"/>
    <dgm:cxn modelId="{D3F40CB2-4F2D-47D3-81D5-2C959BE02B44}" type="presParOf" srcId="{13E74A8F-FEDA-4CA0-B298-2F73E65AA8B8}" destId="{B368543A-8D06-4F08-8934-C02FBF202BBA}" srcOrd="6" destOrd="0" presId="urn:microsoft.com/office/officeart/2005/8/layout/chevron1"/>
    <dgm:cxn modelId="{704EB1B0-3A98-49AF-90E1-55B00084E545}" type="presParOf" srcId="{13E74A8F-FEDA-4CA0-B298-2F73E65AA8B8}" destId="{C1EE5789-6CBA-42B9-8E85-8D1913FCB0F6}" srcOrd="7" destOrd="0" presId="urn:microsoft.com/office/officeart/2005/8/layout/chevron1"/>
    <dgm:cxn modelId="{19921EB4-99D4-407A-A339-C654B5437A33}" type="presParOf" srcId="{13E74A8F-FEDA-4CA0-B298-2F73E65AA8B8}" destId="{F91238BF-BC77-4F18-BBC5-5833FE1437FB}" srcOrd="8" destOrd="0" presId="urn:microsoft.com/office/officeart/2005/8/layout/chevron1"/>
    <dgm:cxn modelId="{490A3E49-4927-4931-B631-3E6CA138C2B0}" type="presParOf" srcId="{13E74A8F-FEDA-4CA0-B298-2F73E65AA8B8}" destId="{2B358B7D-443E-4FC5-9701-50696B1A0003}" srcOrd="9" destOrd="0" presId="urn:microsoft.com/office/officeart/2005/8/layout/chevron1"/>
    <dgm:cxn modelId="{2FBFE755-5BFF-4138-832E-64F515EABF9C}" type="presParOf" srcId="{13E74A8F-FEDA-4CA0-B298-2F73E65AA8B8}" destId="{043E2321-75FC-437B-97B0-FCAC0B1D009F}" srcOrd="10" destOrd="0" presId="urn:microsoft.com/office/officeart/2005/8/layout/chevron1"/>
    <dgm:cxn modelId="{6C25EA82-F4A8-4A85-9B95-D58BFC6B9917}" type="presParOf" srcId="{13E74A8F-FEDA-4CA0-B298-2F73E65AA8B8}" destId="{637A8256-51F1-4E0F-B614-8A7CC9A8AB80}" srcOrd="11" destOrd="0" presId="urn:microsoft.com/office/officeart/2005/8/layout/chevron1"/>
    <dgm:cxn modelId="{B0CAA8F4-5F40-490B-BAB6-30FCBCF63FAD}" type="presParOf" srcId="{13E74A8F-FEDA-4CA0-B298-2F73E65AA8B8}" destId="{AEB5D6C3-9B60-4AF3-A607-DC319D75ED9D}" srcOrd="12" destOrd="0" presId="urn:microsoft.com/office/officeart/2005/8/layout/chevron1"/>
    <dgm:cxn modelId="{FED9460D-DF70-4BEF-88DE-C53F044E1AB1}" type="presParOf" srcId="{13E74A8F-FEDA-4CA0-B298-2F73E65AA8B8}" destId="{1EC9EAA5-1F83-46E0-977C-C7B3402329D3}" srcOrd="13" destOrd="0" presId="urn:microsoft.com/office/officeart/2005/8/layout/chevron1"/>
    <dgm:cxn modelId="{E18BDBFF-E1E9-404F-BF18-B25025CE6938}" type="presParOf" srcId="{13E74A8F-FEDA-4CA0-B298-2F73E65AA8B8}" destId="{BFC885D9-6CFC-4B62-B1E0-269294511DE1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50265-1569-4579-B711-208293664219}">
      <dsp:nvSpPr>
        <dsp:cNvPr id="0" name=""/>
        <dsp:cNvSpPr/>
      </dsp:nvSpPr>
      <dsp:spPr>
        <a:xfrm>
          <a:off x="2261" y="1865497"/>
          <a:ext cx="916210" cy="384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April 2024</a:t>
          </a:r>
        </a:p>
      </dsp:txBody>
      <dsp:txXfrm>
        <a:off x="194511" y="1865497"/>
        <a:ext cx="531711" cy="384499"/>
      </dsp:txXfrm>
    </dsp:sp>
    <dsp:sp modelId="{E7449160-BB86-46BB-890C-DF88AB077346}">
      <dsp:nvSpPr>
        <dsp:cNvPr id="0" name=""/>
        <dsp:cNvSpPr/>
      </dsp:nvSpPr>
      <dsp:spPr>
        <a:xfrm>
          <a:off x="762008" y="1847342"/>
          <a:ext cx="1154282" cy="4201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September 2025</a:t>
          </a:r>
        </a:p>
      </dsp:txBody>
      <dsp:txXfrm>
        <a:off x="972066" y="1847342"/>
        <a:ext cx="734167" cy="420115"/>
      </dsp:txXfrm>
    </dsp:sp>
    <dsp:sp modelId="{F8745DC2-3219-49E7-BD3F-4EA1740113DA}">
      <dsp:nvSpPr>
        <dsp:cNvPr id="0" name=""/>
        <dsp:cNvSpPr/>
      </dsp:nvSpPr>
      <dsp:spPr>
        <a:xfrm>
          <a:off x="1758533" y="1825726"/>
          <a:ext cx="1174727" cy="463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Oktober 2025</a:t>
          </a:r>
        </a:p>
      </dsp:txBody>
      <dsp:txXfrm>
        <a:off x="1990207" y="1825726"/>
        <a:ext cx="711380" cy="463347"/>
      </dsp:txXfrm>
    </dsp:sp>
    <dsp:sp modelId="{B368543A-8D06-4F08-8934-C02FBF202BBA}">
      <dsp:nvSpPr>
        <dsp:cNvPr id="0" name=""/>
        <dsp:cNvSpPr/>
      </dsp:nvSpPr>
      <dsp:spPr>
        <a:xfrm>
          <a:off x="2775503" y="1827975"/>
          <a:ext cx="1238919" cy="458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November 2025</a:t>
          </a:r>
        </a:p>
      </dsp:txBody>
      <dsp:txXfrm>
        <a:off x="3004927" y="1827975"/>
        <a:ext cx="780071" cy="458848"/>
      </dsp:txXfrm>
    </dsp:sp>
    <dsp:sp modelId="{F91238BF-BC77-4F18-BBC5-5833FE1437FB}">
      <dsp:nvSpPr>
        <dsp:cNvPr id="0" name=""/>
        <dsp:cNvSpPr/>
      </dsp:nvSpPr>
      <dsp:spPr>
        <a:xfrm>
          <a:off x="3856664" y="1835961"/>
          <a:ext cx="1261999" cy="4428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Nov 25 – Mai 26</a:t>
          </a:r>
        </a:p>
      </dsp:txBody>
      <dsp:txXfrm>
        <a:off x="4078102" y="1835961"/>
        <a:ext cx="819123" cy="442876"/>
      </dsp:txXfrm>
    </dsp:sp>
    <dsp:sp modelId="{043E2321-75FC-437B-97B0-FCAC0B1D009F}">
      <dsp:nvSpPr>
        <dsp:cNvPr id="0" name=""/>
        <dsp:cNvSpPr/>
      </dsp:nvSpPr>
      <dsp:spPr>
        <a:xfrm>
          <a:off x="4960906" y="1844508"/>
          <a:ext cx="1001730" cy="4257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März 2026</a:t>
          </a:r>
        </a:p>
      </dsp:txBody>
      <dsp:txXfrm>
        <a:off x="5173797" y="1844508"/>
        <a:ext cx="575948" cy="425782"/>
      </dsp:txXfrm>
    </dsp:sp>
    <dsp:sp modelId="{AEB5D6C3-9B60-4AF3-A607-DC319D75ED9D}">
      <dsp:nvSpPr>
        <dsp:cNvPr id="0" name=""/>
        <dsp:cNvSpPr/>
      </dsp:nvSpPr>
      <dsp:spPr>
        <a:xfrm>
          <a:off x="5804879" y="1853936"/>
          <a:ext cx="1037257" cy="4069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Juni 2026</a:t>
          </a:r>
        </a:p>
      </dsp:txBody>
      <dsp:txXfrm>
        <a:off x="6008342" y="1853936"/>
        <a:ext cx="630331" cy="406926"/>
      </dsp:txXfrm>
    </dsp:sp>
    <dsp:sp modelId="{BFC885D9-6CFC-4B62-B1E0-269294511DE1}">
      <dsp:nvSpPr>
        <dsp:cNvPr id="0" name=""/>
        <dsp:cNvSpPr/>
      </dsp:nvSpPr>
      <dsp:spPr>
        <a:xfrm>
          <a:off x="6684378" y="1842852"/>
          <a:ext cx="932064" cy="429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August 2026</a:t>
          </a:r>
        </a:p>
      </dsp:txBody>
      <dsp:txXfrm>
        <a:off x="6898925" y="1842852"/>
        <a:ext cx="502970" cy="429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3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436" y="1"/>
            <a:ext cx="294523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23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 altLang="de-DE"/>
              <a:t>Informationsaben 1. Schuljahr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436" y="9430307"/>
            <a:ext cx="294523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4C8A6F5-0B55-464D-A319-04793F39D9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3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36" y="1"/>
            <a:ext cx="294523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2" y="4714345"/>
            <a:ext cx="4986432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Hier klicken, um Master-Textformat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4523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36" y="9430307"/>
            <a:ext cx="2945239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642A9A2-BA77-4491-859D-9B4808C9B9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C505E9-A0AA-4C33-A6D9-4EE783A2AEE8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738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213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527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045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1296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780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Huber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4293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1975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526F29-67B1-44E0-9597-61108E423B4B}" type="slidenum">
              <a:rPr lang="de-DE" altLang="de-DE" sz="1200" smtClean="0"/>
              <a:pPr/>
              <a:t>18</a:t>
            </a:fld>
            <a:endParaRPr lang="de-DE" altLang="de-D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Born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DFFAF1-BEB1-4D58-83D5-CBD8397498F8}" type="slidenum">
              <a:rPr lang="de-DE" altLang="de-DE" sz="1200" smtClean="0"/>
              <a:pPr/>
              <a:t>19</a:t>
            </a:fld>
            <a:endParaRPr lang="de-DE" altLang="de-DE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Huber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5E4FB7-2A90-4F88-B737-4C260A8A11BA}" type="slidenum">
              <a:rPr lang="de-DE" altLang="de-DE" sz="1200" smtClean="0"/>
              <a:pPr/>
              <a:t>2</a:t>
            </a:fld>
            <a:endParaRPr lang="de-DE" altLang="de-DE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Moderation Katharina Huber, kurze Vorstellung der Moderierenden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Huber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4695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5951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477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199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Huber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57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25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F40711-79B6-4780-AD35-674B2BF93ADF}" type="slidenum">
              <a:rPr lang="de-DE" altLang="de-DE" sz="1200" smtClean="0"/>
              <a:pPr/>
              <a:t>3</a:t>
            </a:fld>
            <a:endParaRPr lang="de-DE" altLang="de-DE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Carsten Born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64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Schwarz/Blome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249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Schwarz/Blome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845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402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298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Blome/Schwarz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42A9A2-BA77-4491-859D-9B4808C9B987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971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de-DE" altLang="de-DE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de-DE" altLang="de-DE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Klicken Sie, um das Titelformat zu bearbeiten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/>
              <a:t>Klicken Sie, um das Format des Untertitelmasters zu bearbeiten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5339-B588-4BC3-900F-9AC58AAF760E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445B-A381-4CDE-9025-6E3B9648E49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275437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E0D9-460E-4251-8404-99007A343273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91AC-18DF-47E4-AC51-CD83D770D4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17610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CD5B-9256-47A8-8078-9226AB1ECBD7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AF36-C3C1-4515-92B0-1029907A7D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958687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D0FB-D2EA-425C-B4CA-FD93B85FA789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752C-9639-44D8-AC15-33FE3F8282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33647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50F4-CD06-4170-B873-FE681A23C470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11BF-1AA7-4C67-9A80-1EAC28EC45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131435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5B8A-316D-4A69-BA5E-0CDAA106DA24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BC9F-7B46-4B4A-B469-83E4E036705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7236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CEEE-4DE8-4DCB-AAD8-58C185E52B34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761D-6879-489F-ADBE-5EE8DFF196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037381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3B20-3CEE-4118-9A66-AD3C90E0D63F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7EC4B-A2F9-422E-86E6-34A9E934D0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208254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78C4-1B46-4EE0-A94F-16DF708324A3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DB25-509E-4DD5-8950-019D15F0BE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241026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50A-2AB1-4D3E-8C2C-FD8270AF6146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496F-795F-481D-9544-C0683A3046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790358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7F28-7B68-493A-B3DB-18812C0B1827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1ABF-E118-4563-B4FF-36115525DF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699295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de-DE" altLang="de-DE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174E96F5-2120-45C8-810E-F16F1338A9C6}" type="datetime1">
              <a:rPr lang="de-DE" altLang="de-DE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D71E0B7-0EF0-4333-865E-A802A27F8E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rand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EA22B-CAA2-46F4-939D-BA4239D9AB41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B8C0EB-6713-4506-8979-0D001EC03C0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57200"/>
            <a:ext cx="7315200" cy="1447800"/>
          </a:xfrm>
          <a:solidFill>
            <a:srgbClr val="CCEC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Vertreter/innen der Grundschulen informieren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3733800" cy="4495800"/>
          </a:xfr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 eaLnBrk="1" hangingPunct="1"/>
            <a:r>
              <a:rPr lang="de-DE" altLang="de-DE" sz="3600"/>
              <a:t>Eltern vierjähriger Kinder</a:t>
            </a:r>
          </a:p>
          <a:p>
            <a:pPr algn="l" eaLnBrk="1" hangingPunct="1"/>
            <a:r>
              <a:rPr lang="de-DE" altLang="de-DE" sz="3600"/>
              <a:t>aus den Stadtteilen</a:t>
            </a:r>
          </a:p>
          <a:p>
            <a:pPr algn="l" eaLnBrk="1" hangingPunct="1">
              <a:buFontTx/>
              <a:buChar char="•"/>
            </a:pPr>
            <a:r>
              <a:rPr lang="de-DE" altLang="de-DE" sz="3600"/>
              <a:t>  Müngersdorf</a:t>
            </a:r>
          </a:p>
          <a:p>
            <a:pPr algn="l" eaLnBrk="1" hangingPunct="1"/>
            <a:r>
              <a:rPr lang="de-DE" altLang="de-DE" sz="3600"/>
              <a:t>und</a:t>
            </a:r>
          </a:p>
          <a:p>
            <a:pPr algn="l" eaLnBrk="1" hangingPunct="1">
              <a:buFontTx/>
              <a:buChar char="•"/>
            </a:pPr>
            <a:r>
              <a:rPr lang="de-DE" altLang="de-DE" sz="3600"/>
              <a:t>  Braunsfeld</a:t>
            </a:r>
          </a:p>
          <a:p>
            <a:pPr algn="r" eaLnBrk="1" hangingPunct="1"/>
            <a:endParaRPr lang="de-DE" altLang="de-DE" sz="1400"/>
          </a:p>
          <a:p>
            <a:pPr algn="r" eaLnBrk="1" hangingPunct="1"/>
            <a:r>
              <a:rPr lang="de-DE" altLang="de-DE" sz="1400"/>
              <a:t>Dauer ca. 60  min. </a:t>
            </a:r>
          </a:p>
          <a:p>
            <a:pPr algn="l" eaLnBrk="1" hangingPunct="1">
              <a:buFontTx/>
              <a:buChar char="•"/>
            </a:pPr>
            <a:endParaRPr lang="de-DE" altLang="de-DE" sz="360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pic>
        <p:nvPicPr>
          <p:cNvPr id="5127" name="Picture 6" descr="sch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440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242005" y="29439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4051052" y="2355613"/>
            <a:ext cx="1385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9" y="2943999"/>
            <a:ext cx="1533346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13236" y="2908910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5" y="2928729"/>
            <a:ext cx="1557152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84379" y="2934399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32236" t="36289" r="46750" b="23931"/>
          <a:stretch/>
        </p:blipFill>
        <p:spPr>
          <a:xfrm rot="16200000">
            <a:off x="5861243" y="3479903"/>
            <a:ext cx="2784491" cy="29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3803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242005" y="29439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4051052" y="2355613"/>
            <a:ext cx="1317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9" y="2943999"/>
            <a:ext cx="1533346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61954" y="2905051"/>
            <a:ext cx="1533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</a:t>
            </a:r>
            <a:r>
              <a:rPr lang="de-DE" sz="1800" dirty="0"/>
              <a:t>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5" y="2928729"/>
            <a:ext cx="1557152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84379" y="2934399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9" y="2936349"/>
            <a:ext cx="1557152" cy="6675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95214" y="2950666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4</a:t>
            </a:r>
          </a:p>
          <a:p>
            <a:pPr algn="ctr"/>
            <a:r>
              <a:rPr lang="de-DE" sz="1200" dirty="0"/>
              <a:t>Thema erweitern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3812736"/>
            <a:ext cx="1643063" cy="201299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53" y="3796903"/>
            <a:ext cx="2028825" cy="20288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53" y="3747020"/>
            <a:ext cx="1793516" cy="216086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43" y="3804917"/>
            <a:ext cx="2025264" cy="20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9091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242005" y="29439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3957715" y="2287970"/>
            <a:ext cx="172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9" y="2943999"/>
            <a:ext cx="1533346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61954" y="2905051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5" y="2928729"/>
            <a:ext cx="1557152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84379" y="2934399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9" y="2936349"/>
            <a:ext cx="1557152" cy="6675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95214" y="2950666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4</a:t>
            </a:r>
          </a:p>
          <a:p>
            <a:pPr algn="ctr"/>
            <a:r>
              <a:rPr lang="de-DE" sz="1200" dirty="0"/>
              <a:t>Thema erweitern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65" y="2928729"/>
            <a:ext cx="1557152" cy="66757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506050" y="2981107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5</a:t>
            </a:r>
          </a:p>
          <a:p>
            <a:pPr algn="ctr"/>
            <a:r>
              <a:rPr lang="de-DE" sz="1200" dirty="0"/>
              <a:t>Zusammenfassen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28537" t="21412" r="46024" b="47999"/>
          <a:stretch/>
        </p:blipFill>
        <p:spPr>
          <a:xfrm>
            <a:off x="3041228" y="3665844"/>
            <a:ext cx="3337590" cy="22574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31732" t="28225" r="47076" b="17424"/>
          <a:stretch/>
        </p:blipFill>
        <p:spPr>
          <a:xfrm rot="5400000">
            <a:off x="693022" y="3583692"/>
            <a:ext cx="1678625" cy="24217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84" y="4164807"/>
            <a:ext cx="1700675" cy="12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66748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242005" y="29439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729038" y="2067900"/>
            <a:ext cx="1764507" cy="5185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4016614" y="2130620"/>
            <a:ext cx="1317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9" y="2943999"/>
            <a:ext cx="1533346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49968" y="2916525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5" y="2928729"/>
            <a:ext cx="1557152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84379" y="2934399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029" y="2936349"/>
            <a:ext cx="1557152" cy="6675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95214" y="2950666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4</a:t>
            </a:r>
          </a:p>
          <a:p>
            <a:pPr algn="ctr"/>
            <a:r>
              <a:rPr lang="de-DE" sz="1200" dirty="0"/>
              <a:t>Thema erweitern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865" y="2928729"/>
            <a:ext cx="1455531" cy="66757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506050" y="2981107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5</a:t>
            </a:r>
          </a:p>
          <a:p>
            <a:pPr algn="ctr"/>
            <a:r>
              <a:rPr lang="de-DE" sz="1200" dirty="0"/>
              <a:t>Zusammenfassen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006059" y="4346777"/>
            <a:ext cx="2265904" cy="650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2" name="Textfeld 21"/>
          <p:cNvSpPr txBox="1"/>
          <p:nvPr/>
        </p:nvSpPr>
        <p:spPr>
          <a:xfrm>
            <a:off x="2372337" y="4429651"/>
            <a:ext cx="153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6</a:t>
            </a:r>
          </a:p>
          <a:p>
            <a:pPr algn="ctr"/>
            <a:r>
              <a:rPr lang="de-DE" sz="1200" dirty="0"/>
              <a:t>Nachbesprechung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02" y="3953770"/>
            <a:ext cx="1928813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5946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45761" y="29439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4051052" y="2355613"/>
            <a:ext cx="177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9" y="2943999"/>
            <a:ext cx="1533346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72072" y="2913711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665" y="2984087"/>
            <a:ext cx="1557152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84379" y="3028474"/>
            <a:ext cx="181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75" y="2975166"/>
            <a:ext cx="1748837" cy="6675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937904" y="3062653"/>
            <a:ext cx="194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4</a:t>
            </a:r>
          </a:p>
          <a:p>
            <a:pPr algn="ctr"/>
            <a:r>
              <a:rPr lang="de-DE" sz="1200" dirty="0"/>
              <a:t>Thema erweitern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8" y="3007235"/>
            <a:ext cx="1557152" cy="66757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6956130" y="3071219"/>
            <a:ext cx="195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5</a:t>
            </a:r>
          </a:p>
          <a:p>
            <a:pPr algn="ctr"/>
            <a:r>
              <a:rPr lang="de-DE" sz="1200" dirty="0"/>
              <a:t>Zusammenfassen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28537" t="21412" r="46024" b="47999"/>
          <a:stretch/>
        </p:blipFill>
        <p:spPr>
          <a:xfrm>
            <a:off x="3284379" y="4240534"/>
            <a:ext cx="3337590" cy="22574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31732" t="28225" r="47076" b="17424"/>
          <a:stretch/>
        </p:blipFill>
        <p:spPr>
          <a:xfrm rot="5400000">
            <a:off x="867365" y="4269032"/>
            <a:ext cx="1678625" cy="24217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05" y="4640585"/>
            <a:ext cx="1700675" cy="12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5264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62753" y="2943998"/>
            <a:ext cx="1585112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-156807" y="2947598"/>
            <a:ext cx="194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/>
            </a:lvl1pPr>
          </a:lstStyle>
          <a:p>
            <a:r>
              <a:rPr lang="de-DE" sz="1200" dirty="0"/>
              <a:t>Phase 1</a:t>
            </a:r>
          </a:p>
          <a:p>
            <a:r>
              <a:rPr lang="de-DE" sz="1200" b="0" dirty="0"/>
              <a:t>Die Einführung </a:t>
            </a:r>
          </a:p>
          <a:p>
            <a:r>
              <a:rPr lang="de-DE" sz="1200" b="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729038" y="2067900"/>
            <a:ext cx="1764507" cy="5185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3861589" y="2099820"/>
            <a:ext cx="177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Vorbereitungen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78" y="2943999"/>
            <a:ext cx="1643925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686131" y="2955742"/>
            <a:ext cx="185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604" y="2928729"/>
            <a:ext cx="1983951" cy="66757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161629" y="2909575"/>
            <a:ext cx="224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3</a:t>
            </a:r>
          </a:p>
          <a:p>
            <a:pPr algn="ctr"/>
            <a:r>
              <a:rPr lang="de-DE" sz="1200" dirty="0"/>
              <a:t>Auf die Geschichte eingehen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51" y="2943999"/>
            <a:ext cx="1557152" cy="6675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239991" y="2984396"/>
            <a:ext cx="177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4</a:t>
            </a:r>
          </a:p>
          <a:p>
            <a:pPr algn="ctr"/>
            <a:r>
              <a:rPr lang="de-DE" sz="1200" dirty="0"/>
              <a:t>Thema erweitern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19" y="2950666"/>
            <a:ext cx="1455531" cy="66757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161007" y="297190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5</a:t>
            </a:r>
          </a:p>
          <a:p>
            <a:pPr algn="ctr"/>
            <a:r>
              <a:rPr lang="de-DE" sz="1200" dirty="0"/>
              <a:t>Zusammenfassen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006059" y="4346777"/>
            <a:ext cx="2265904" cy="650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2" name="Textfeld 21"/>
          <p:cNvSpPr txBox="1"/>
          <p:nvPr/>
        </p:nvSpPr>
        <p:spPr>
          <a:xfrm>
            <a:off x="2110659" y="4403652"/>
            <a:ext cx="2056703" cy="655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Phase 6</a:t>
            </a:r>
          </a:p>
          <a:p>
            <a:pPr algn="ctr"/>
            <a:r>
              <a:rPr lang="de-DE" sz="1800" dirty="0"/>
              <a:t>Nachbesprechung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11" y="4150233"/>
            <a:ext cx="1928813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75427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01530-4AC7-4B47-8A1D-862C946CE6F6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45AB4-6A69-46F8-ACEB-BCA606F19F15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de-DE" altLang="de-DE" sz="3800" dirty="0" err="1">
                <a:solidFill>
                  <a:srgbClr val="220904"/>
                </a:solidFill>
              </a:rPr>
              <a:t>Sprachstandsfeststellung</a:t>
            </a:r>
            <a:r>
              <a:rPr lang="de-DE" altLang="de-DE" sz="3800" dirty="0">
                <a:solidFill>
                  <a:srgbClr val="220904"/>
                </a:solidFill>
              </a:rPr>
              <a:t> in Schule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219200" y="1905000"/>
            <a:ext cx="74676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Gespräche mit allen Kindern und Eltern bei der </a:t>
            </a:r>
            <a:br>
              <a:rPr lang="de-DE" altLang="de-DE" sz="2400" dirty="0"/>
            </a:br>
            <a:r>
              <a:rPr lang="de-DE" altLang="de-DE" sz="2400" dirty="0"/>
              <a:t>   Schulanmeldung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ggf. Sprachförderunterricht ½ Jahr vor Schulbeginn (ab </a:t>
            </a:r>
            <a:br>
              <a:rPr lang="de-DE" altLang="de-DE" sz="2400" dirty="0"/>
            </a:br>
            <a:r>
              <a:rPr lang="de-DE" altLang="de-DE" sz="2400" dirty="0"/>
              <a:t>   Februar)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deshalb: </a:t>
            </a:r>
            <a:br>
              <a:rPr lang="de-DE" altLang="de-DE" sz="2400" dirty="0"/>
            </a:br>
            <a:r>
              <a:rPr lang="de-DE" altLang="de-DE" sz="2400" dirty="0"/>
              <a:t>   Anmeldung bereits ein ¾ Jahr vor Schulbeginn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4D0E70-75A3-4C10-B5E0-6AFEF5867FD5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7B1756-EEB9-4C72-80A7-C17E35DC9E6D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696200" cy="914400"/>
          </a:xfrm>
          <a:solidFill>
            <a:srgbClr val="FF9966"/>
          </a:solidFill>
        </p:spPr>
        <p:txBody>
          <a:bodyPr/>
          <a:lstStyle/>
          <a:p>
            <a:pPr algn="l" eaLnBrk="1" hangingPunct="1"/>
            <a:r>
              <a:rPr lang="de-DE" altLang="de-DE" sz="3800"/>
              <a:t>Schuleingangsphase/Zurückstellung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43000" y="1676400"/>
            <a:ext cx="7543800" cy="3231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Schuleingangsphase umfasst die </a:t>
            </a:r>
            <a:r>
              <a:rPr lang="de-DE" altLang="de-DE" sz="2400" b="1" dirty="0"/>
              <a:t>Jahrgänge 1 u. 2 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400" b="1" dirty="0"/>
              <a:t>Jahrgangsbezogener Unterricht in den Grundschulen in Braunsfeld und Müngersdorf</a:t>
            </a:r>
            <a:endParaRPr lang="de-DE" altLang="de-DE" sz="24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Verweildauer in Schuleingangsphase </a:t>
            </a:r>
            <a:r>
              <a:rPr lang="de-DE" altLang="de-DE" sz="2400" b="1" dirty="0"/>
              <a:t>1 bis 3 Jahre </a:t>
            </a:r>
            <a:r>
              <a:rPr lang="de-DE" altLang="de-DE" sz="2400" dirty="0"/>
              <a:t>(normalerweise 2 Jahre)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Bei Wunsch der Zurückstellung Dokumentationen von KiTa, Kinderarzt und anderen Institutionen.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305ED6-610C-464F-8868-BD8EA6D56061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1AA0B-FBCF-40AA-8D5B-43CADB91110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8488" y="381000"/>
            <a:ext cx="6416675" cy="1143000"/>
          </a:xfrm>
          <a:solidFill>
            <a:srgbClr val="FF9966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altLang="de-DE" u="sng">
                <a:solidFill>
                  <a:schemeClr val="tx1"/>
                </a:solidFill>
              </a:rPr>
              <a:t>Schulpflichtige Kinder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95400" y="2286000"/>
            <a:ext cx="7010400" cy="17843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600" i="1">
                <a:latin typeface="Arial" panose="020B0604020202020204" pitchFamily="34" charset="0"/>
              </a:rPr>
              <a:t>Die Schulpflicht beginnt für Kinder, die bis zum 30. September das sechste Lebensjahr vollendet haben, am </a:t>
            </a:r>
            <a:br>
              <a:rPr lang="de-DE" altLang="de-DE" sz="2600" i="1">
                <a:latin typeface="Arial" panose="020B0604020202020204" pitchFamily="34" charset="0"/>
              </a:rPr>
            </a:br>
            <a:r>
              <a:rPr lang="de-DE" altLang="de-DE" sz="2600" i="1">
                <a:latin typeface="Arial" panose="020B0604020202020204" pitchFamily="34" charset="0"/>
              </a:rPr>
              <a:t>1. August desselben Kalenderjahres</a:t>
            </a:r>
            <a:r>
              <a:rPr lang="de-DE" altLang="de-DE" i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029200" y="434181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/>
              <a:t>Schulpflichtgesetz §3(1)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524000" y="5334000"/>
            <a:ext cx="6400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/>
              <a:t>  1. Schultag richtet sich nach den Sommerferien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1" grpId="0" autoUpdateAnimBg="0"/>
      <p:bldP spid="235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FFA1EE-71AB-478D-973C-6B5956218ADA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16489E-6006-4B56-9ED0-59971A82129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096000" cy="1143000"/>
          </a:xfrm>
          <a:solidFill>
            <a:srgbClr val="FF9966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altLang="de-DE" sz="3800" u="sng">
                <a:solidFill>
                  <a:schemeClr val="tx1"/>
                </a:solidFill>
              </a:rPr>
              <a:t>Vorzeitige Einschulung (Kann-Kinder)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143000" y="1676400"/>
            <a:ext cx="7467600" cy="150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000" b="1" dirty="0">
                <a:latin typeface="Arial" panose="020B0604020202020204" pitchFamily="34" charset="0"/>
              </a:rPr>
              <a:t>Jüngere Kinder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können auf Antrag der Eltern eingeschult werden,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                wenn sie </a:t>
            </a:r>
            <a:r>
              <a:rPr lang="de-DE" altLang="de-DE" sz="2000" b="1" dirty="0">
                <a:latin typeface="Arial" panose="020B0604020202020204" pitchFamily="34" charset="0"/>
              </a:rPr>
              <a:t>schulfähig</a:t>
            </a:r>
            <a:r>
              <a:rPr lang="de-DE" altLang="de-DE" sz="2000" dirty="0">
                <a:latin typeface="Arial" panose="020B0604020202020204" pitchFamily="34" charset="0"/>
              </a:rPr>
              <a:t> sind.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Eine vorzeitige Einschulung sollte sehr gut durchdacht werden.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143000" y="3228975"/>
            <a:ext cx="73914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de-DE" altLang="de-DE" sz="2400" b="1"/>
              <a:t>Schulfähigkeit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de-DE" altLang="de-DE" sz="2400"/>
              <a:t>   Körperlich-gesundheitliche Voraussetzungen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de-DE" altLang="de-DE" sz="2400"/>
              <a:t>   Kognitive Voraussetzungen</a:t>
            </a:r>
          </a:p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de-DE" altLang="de-DE" sz="2400"/>
              <a:t>   Motivation und soziale Voraussetzungen</a:t>
            </a:r>
            <a:br>
              <a:rPr lang="de-DE" altLang="de-DE" sz="2400"/>
            </a:br>
            <a:endParaRPr lang="de-DE" altLang="de-DE" sz="240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3962400" cy="11969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/>
              <a:t>Die Schulleitung entscheidet unter Berücksichtigung des schulärztlichen Gutachtens.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7" grpId="0" build="p" autoUpdateAnimBg="0"/>
      <p:bldP spid="245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C16D7-FA61-4DCE-9FB6-AEB0CC4DD589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F5CEF-4C9D-4371-9748-F327FEF6B85A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467600" cy="1143000"/>
          </a:xfrm>
          <a:solidFill>
            <a:srgbClr val="FF9966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altLang="de-DE" sz="6000">
                <a:solidFill>
                  <a:schemeClr val="tx1"/>
                </a:solidFill>
              </a:rPr>
              <a:t>Gliederung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20000" cy="3657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altLang="de-DE" sz="2400" dirty="0"/>
              <a:t>Schulanmeldung</a:t>
            </a:r>
          </a:p>
          <a:p>
            <a:pPr eaLnBrk="1" hangingPunct="1"/>
            <a:r>
              <a:rPr lang="de-DE" altLang="de-DE" sz="2400" dirty="0" err="1"/>
              <a:t>Sprachstandsfeststellung</a:t>
            </a:r>
            <a:r>
              <a:rPr lang="de-DE" altLang="de-DE" sz="2400" dirty="0"/>
              <a:t> in KiTa und Schule</a:t>
            </a:r>
          </a:p>
          <a:p>
            <a:pPr eaLnBrk="1" hangingPunct="1"/>
            <a:r>
              <a:rPr lang="de-DE" altLang="de-DE" sz="2400" dirty="0"/>
              <a:t>Vorschulische Sprachförderkurse</a:t>
            </a:r>
          </a:p>
          <a:p>
            <a:pPr eaLnBrk="1" hangingPunct="1"/>
            <a:r>
              <a:rPr lang="de-DE" altLang="de-DE" sz="2400" dirty="0"/>
              <a:t>Schuleingangsphase</a:t>
            </a:r>
          </a:p>
          <a:p>
            <a:pPr eaLnBrk="1" hangingPunct="1"/>
            <a:r>
              <a:rPr lang="de-DE" altLang="de-DE" sz="2400" dirty="0"/>
              <a:t>Schulpflicht</a:t>
            </a:r>
          </a:p>
          <a:p>
            <a:pPr eaLnBrk="1" hangingPunct="1"/>
            <a:r>
              <a:rPr lang="de-DE" altLang="de-DE" sz="2400" dirty="0"/>
              <a:t>Vorzeitige Einschulung</a:t>
            </a:r>
          </a:p>
          <a:p>
            <a:pPr eaLnBrk="1" hangingPunct="1"/>
            <a:r>
              <a:rPr lang="de-DE" altLang="de-DE" sz="2400" dirty="0"/>
              <a:t>Zeitraster</a:t>
            </a:r>
          </a:p>
          <a:p>
            <a:pPr eaLnBrk="1" hangingPunct="1"/>
            <a:r>
              <a:rPr lang="de-DE" altLang="de-DE" sz="2400" dirty="0"/>
              <a:t>Ihre Fragen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D8323-EC66-4A48-8525-7793C67FE21E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 dirty="0"/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692F3-67DB-4D94-AA4B-79C36313803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600" b="1" dirty="0"/>
              <a:t>Fit für die Schule</a:t>
            </a:r>
            <a:br>
              <a:rPr lang="de-DE" altLang="de-DE" sz="3600" b="1" dirty="0"/>
            </a:br>
            <a:r>
              <a:rPr lang="de-DE" altLang="de-DE" sz="2000" dirty="0"/>
              <a:t>Fähigkeiten und Fertigkeiten, die Ihr Kind zum Schulstart mitbringen sollte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Kontaktaufnahme </a:t>
            </a:r>
            <a:r>
              <a:rPr lang="de-DE" altLang="de-DE" sz="1400" dirty="0">
                <a:latin typeface="Arial" panose="020B0604020202020204" pitchFamily="34" charset="0"/>
              </a:rPr>
              <a:t>zu </a:t>
            </a:r>
            <a:r>
              <a:rPr lang="de-DE" altLang="de-DE" sz="1400" dirty="0" err="1">
                <a:latin typeface="Arial" panose="020B0604020202020204" pitchFamily="34" charset="0"/>
              </a:rPr>
              <a:t>Erzieher:innen</a:t>
            </a:r>
            <a:r>
              <a:rPr lang="de-DE" altLang="de-DE" sz="1400" dirty="0">
                <a:latin typeface="Arial" panose="020B0604020202020204" pitchFamily="34" charset="0"/>
              </a:rPr>
              <a:t>, Lehrern und Schülern,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       auf Ansprache reagieren,  sich angesprochen fühlen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Gesprächsfähigkeit: </a:t>
            </a:r>
            <a:r>
              <a:rPr lang="de-DE" altLang="de-DE" sz="1400" dirty="0">
                <a:latin typeface="Arial" panose="020B0604020202020204" pitchFamily="34" charset="0"/>
              </a:rPr>
              <a:t>erzählen können,  zuhören können</a:t>
            </a:r>
            <a:endParaRPr lang="de-DE" altLang="de-DE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Aufmerksamkeit und Konzentrationsfähigkeit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      sich auf eine Sache oder Situation mindestens 15 min konzentrieren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Belastbarkeit und Anstrengungsbereitschaft: </a:t>
            </a:r>
            <a:r>
              <a:rPr lang="de-DE" altLang="de-DE" sz="1800" dirty="0">
                <a:latin typeface="Arial" panose="020B0604020202020204" pitchFamily="34" charset="0"/>
              </a:rPr>
              <a:t>„</a:t>
            </a:r>
            <a:r>
              <a:rPr lang="de-DE" altLang="de-DE" sz="1400" dirty="0">
                <a:latin typeface="Arial" panose="020B0604020202020204" pitchFamily="34" charset="0"/>
              </a:rPr>
              <a:t>ich will lernen“</a:t>
            </a:r>
            <a:endParaRPr lang="de-DE" altLang="de-DE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Frustrationstoleranz:  </a:t>
            </a:r>
            <a:r>
              <a:rPr lang="de-DE" altLang="de-DE" sz="1400" dirty="0">
                <a:latin typeface="Arial" panose="020B0604020202020204" pitchFamily="34" charset="0"/>
              </a:rPr>
              <a:t>kleine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Misserfolge aushalten können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Selbstbewusstsein</a:t>
            </a:r>
            <a:r>
              <a:rPr lang="de-DE" altLang="de-DE" sz="1800" dirty="0">
                <a:latin typeface="Arial" panose="020B0604020202020204" pitchFamily="34" charset="0"/>
              </a:rPr>
              <a:t> und </a:t>
            </a:r>
            <a:r>
              <a:rPr lang="de-DE" altLang="de-DE" sz="1800" b="1" dirty="0">
                <a:latin typeface="Arial" panose="020B0604020202020204" pitchFamily="34" charset="0"/>
              </a:rPr>
              <a:t>Konfliktfähigkeit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      um Hilfe bitten können, sich zurücknehmen können, Regeln ,akzeptieren</a:t>
            </a:r>
            <a:endParaRPr lang="de-DE" altLang="de-DE" sz="1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>
                <a:latin typeface="Arial" panose="020B0604020202020204" pitchFamily="34" charset="0"/>
              </a:rPr>
              <a:t>Sachgerechter Umgang mit Arbeitsmaterialien: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</a:rPr>
              <a:t>      Schere, Kleber, Stifte, seine eigenen Sachen erkennen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>
                <a:latin typeface="Arial" panose="020B0604020202020204" pitchFamily="34" charset="0"/>
              </a:rPr>
              <a:t>Selbständiges </a:t>
            </a:r>
            <a:r>
              <a:rPr lang="de-DE" altLang="de-DE" sz="1800" b="1" dirty="0">
                <a:latin typeface="Arial" panose="020B0604020202020204" pitchFamily="34" charset="0"/>
              </a:rPr>
              <a:t>An- und Ausziehen: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1800" b="1" dirty="0">
                <a:latin typeface="Arial" panose="020B0604020202020204" pitchFamily="34" charset="0"/>
              </a:rPr>
              <a:t>     </a:t>
            </a:r>
            <a:r>
              <a:rPr lang="de-DE" altLang="de-DE" sz="1400" dirty="0">
                <a:latin typeface="Arial" panose="020B0604020202020204" pitchFamily="34" charset="0"/>
              </a:rPr>
              <a:t>Schnürsenkel, Reißverschluss, Turnzeug, Toilettengang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dirty="0">
                <a:latin typeface="Arial" panose="020B0604020202020204" pitchFamily="34" charset="0"/>
              </a:rPr>
              <a:t>Kontrolle der </a:t>
            </a:r>
            <a:r>
              <a:rPr lang="de-DE" altLang="de-DE" sz="1800" b="1" dirty="0">
                <a:latin typeface="Arial" panose="020B0604020202020204" pitchFamily="34" charset="0"/>
              </a:rPr>
              <a:t>Körperhaltung: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1600" dirty="0">
                <a:latin typeface="Arial" panose="020B0604020202020204" pitchFamily="34" charset="0"/>
              </a:rPr>
              <a:t>sitzen können, stehen können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600" b="1" dirty="0">
                <a:latin typeface="Arial" panose="020B0604020202020204" pitchFamily="34" charset="0"/>
              </a:rPr>
              <a:t>Mengen erkennen </a:t>
            </a:r>
            <a:r>
              <a:rPr lang="de-DE" altLang="de-DE" sz="1600" dirty="0">
                <a:latin typeface="Arial" panose="020B0604020202020204" pitchFamily="34" charset="0"/>
              </a:rPr>
              <a:t>(abzählen</a:t>
            </a:r>
            <a:r>
              <a:rPr lang="de-DE" altLang="de-DE" sz="1600" b="1" dirty="0">
                <a:latin typeface="Arial" panose="020B0604020202020204" pitchFamily="34" charset="0"/>
              </a:rPr>
              <a:t>), simultanes </a:t>
            </a:r>
            <a:r>
              <a:rPr lang="de-DE" altLang="de-DE" sz="1600" dirty="0">
                <a:latin typeface="Arial" panose="020B0604020202020204" pitchFamily="34" charset="0"/>
              </a:rPr>
              <a:t>Erfassen von Mengen bis 10</a:t>
            </a:r>
            <a:endParaRPr lang="de-DE" altLang="de-DE" sz="16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de-DE" altLang="de-DE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Vorläuferfähigkeiten</a:t>
            </a:r>
            <a:r>
              <a:rPr lang="de-DE" dirty="0"/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D752C-9639-44D8-AC15-33FE3F8282E2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66800" y="1752599"/>
            <a:ext cx="7620000" cy="435451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pragmatische Bewusstheit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(die Fähigkeit, den eigenen Sprachgebrauch in der Kommunikation mit anderen bewusst zu gestalten, z.B. auf die Verständlichkeit einer Mitteilung zu achten), 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syntaktische Bewusstheit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(die Fähigkeit, grammatische Mittel in der gesprochenen Sprache bewusst zu nutzen, z. B. die Umstellung von Sätzen, das Erfinden von Sätzen), 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Wortbewusstheit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(die Fähigkeit, Wörter als Segmente der gesprochenen Sprache zu erkennen, z. B. einzelne Wörter aus einem Satz herauslösen) und </a:t>
            </a:r>
          </a:p>
          <a:p>
            <a:pPr marL="0" indent="0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phonologische Bewusstheit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(die Fähigkeit, die lautliche Struktur der gesprochenen Sprache wahrzunehmen, z. B. Reimen, Lautanalyse „Kommt ein f in Affe vor?“, Lautmanipulation wie etwa im Lied „Auf der Mauer, auf der Lauer“) </a:t>
            </a: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Quelle: Erweiterte Lehrpläne Primarstufe Deutsch, MSB 2021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F957D-C0F5-4C2C-B359-4FEF0399336C}" type="datetime1">
              <a:rPr lang="de-DE" altLang="de-DE" smtClean="0"/>
              <a:t>18.04.24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2217183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Vorläuferfähigkeiten</a:t>
            </a:r>
            <a:r>
              <a:rPr lang="de-DE" sz="4000" dirty="0"/>
              <a:t>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D752C-9639-44D8-AC15-33FE3F8282E2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66800" y="1752599"/>
            <a:ext cx="7620000" cy="43545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Mathematik im Alltag entdecken und erforschen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mathematische Situationen darstellen und darüber sprechen,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kreativ sein und Probleme mithilfe der Mathematik lösen sowie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Anzahlen bis 4 simultan erfassen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unstrukturierte Anzahlen durch Abzählen ermitteln,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Mengen vergleichen (mehr, weniger, größer, kleiner, gleich), Mengeninvarianz, Eins-zu-Eins-Zuordnung,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Zahlenwortreihe bis 10 vorwärts aufsagen, den Richtungsbegriff rückwärts erkennen, räumliche Beziehungen benennen (u. a. oben, unten, vorne, hinten),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Unterschiede oder Ähnlichkeiten wahrnehmen, klassifizieren, sortieren, Muster erkennen, einfache geometrische Formen (Kreis, Dreieck, Viereck) erkennen,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Teilfiguren in einem komplexen Hintergrund erkennen und isolieren (Figur-Grund-Wahrnehmung) sowie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Seheindrücke und Handbewegungen koordinieren (Auge-Hand-Koordination)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Quelle: Erweiterte Lehrpläne Primarstufe Deutsch, MSB 2021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F957D-C0F5-4C2C-B359-4FEF0399336C}" type="datetime1">
              <a:rPr lang="de-DE" altLang="de-DE" smtClean="0"/>
              <a:t>18.04.24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9814382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552" y="448434"/>
            <a:ext cx="7537648" cy="1143000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r>
              <a:rPr lang="de-DE" dirty="0"/>
              <a:t>Bildung ist Teamwork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6D0FB-D2EA-425C-B4CA-FD93B85FA789}" type="datetime1">
              <a:rPr lang="de-DE" altLang="de-DE" smtClean="0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D752C-9639-44D8-AC15-33FE3F8282E2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149484" y="2765502"/>
            <a:ext cx="5351784" cy="2705520"/>
          </a:xfrm>
          <a:prstGeom prst="triangle">
            <a:avLst>
              <a:gd name="adj" fmla="val 50842"/>
            </a:avLst>
          </a:prstGeom>
          <a:noFill/>
          <a:ln w="111125" cap="rnd" cmpd="sng">
            <a:solidFill>
              <a:schemeClr val="accent4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4006506" y="1848554"/>
            <a:ext cx="1645614" cy="91694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70AD47">
              <a:alpha val="92941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hteck 9"/>
          <p:cNvSpPr/>
          <p:nvPr/>
        </p:nvSpPr>
        <p:spPr>
          <a:xfrm>
            <a:off x="3997129" y="3302059"/>
            <a:ext cx="1759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>
                <a:solidFill>
                  <a:srgbClr val="70AD47"/>
                </a:solidFill>
              </a:rPr>
              <a:t>Familie</a:t>
            </a:r>
          </a:p>
        </p:txBody>
      </p:sp>
      <p:sp>
        <p:nvSpPr>
          <p:cNvPr id="13" name="Rechteck 12"/>
          <p:cNvSpPr/>
          <p:nvPr/>
        </p:nvSpPr>
        <p:spPr>
          <a:xfrm>
            <a:off x="992734" y="4948325"/>
            <a:ext cx="1135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200" b="1" dirty="0">
                <a:solidFill>
                  <a:srgbClr val="B5112C"/>
                </a:solidFill>
              </a:rPr>
              <a:t>Kita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1946055" y="3785960"/>
            <a:ext cx="811673" cy="136814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B51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7064243" y="3433576"/>
            <a:ext cx="511668" cy="114580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hteck 15"/>
          <p:cNvSpPr/>
          <p:nvPr/>
        </p:nvSpPr>
        <p:spPr>
          <a:xfrm>
            <a:off x="7449212" y="4287914"/>
            <a:ext cx="1434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2F5597"/>
                </a:solidFill>
              </a:rPr>
              <a:t>Grund-schule</a:t>
            </a:r>
          </a:p>
        </p:txBody>
      </p:sp>
    </p:spTree>
    <p:extLst>
      <p:ext uri="{BB962C8B-B14F-4D97-AF65-F5344CB8AC3E}">
        <p14:creationId xmlns:p14="http://schemas.microsoft.com/office/powerpoint/2010/main" val="350481497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984052"/>
              </p:ext>
            </p:extLst>
          </p:nvPr>
        </p:nvGraphicFramePr>
        <p:xfrm>
          <a:off x="1066800" y="17526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0025A-08B6-4E4A-8ADF-08F4ADA8287C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4F720E-FE09-4C0E-9FE9-A912B5C56EF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altLang="de-DE" sz="3800" u="sng">
                <a:solidFill>
                  <a:schemeClr val="tx1"/>
                </a:solidFill>
              </a:rPr>
              <a:t>Zeitraster</a:t>
            </a:r>
          </a:p>
        </p:txBody>
      </p:sp>
      <p:cxnSp>
        <p:nvCxnSpPr>
          <p:cNvPr id="21510" name="Gerade Verbindung mit Pfeil 12"/>
          <p:cNvCxnSpPr>
            <a:cxnSpLocks noChangeShapeType="1"/>
          </p:cNvCxnSpPr>
          <p:nvPr/>
        </p:nvCxnSpPr>
        <p:spPr bwMode="auto">
          <a:xfrm>
            <a:off x="1476375" y="3141663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2" name="Gerade Verbindung mit Pfeil 16"/>
          <p:cNvCxnSpPr>
            <a:cxnSpLocks noChangeShapeType="1"/>
          </p:cNvCxnSpPr>
          <p:nvPr/>
        </p:nvCxnSpPr>
        <p:spPr bwMode="auto">
          <a:xfrm flipV="1">
            <a:off x="2555776" y="3111501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3" name="Gerade Verbindung mit Pfeil 18"/>
          <p:cNvCxnSpPr>
            <a:cxnSpLocks noChangeShapeType="1"/>
          </p:cNvCxnSpPr>
          <p:nvPr/>
        </p:nvCxnSpPr>
        <p:spPr bwMode="auto">
          <a:xfrm>
            <a:off x="3563888" y="4064000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4" name="Gerade Verbindung mit Pfeil 20"/>
          <p:cNvCxnSpPr>
            <a:cxnSpLocks noChangeShapeType="1"/>
          </p:cNvCxnSpPr>
          <p:nvPr/>
        </p:nvCxnSpPr>
        <p:spPr bwMode="auto">
          <a:xfrm flipV="1">
            <a:off x="4499992" y="3173413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5" name="Gerade Verbindung mit Pfeil 22"/>
          <p:cNvCxnSpPr>
            <a:cxnSpLocks noChangeShapeType="1"/>
          </p:cNvCxnSpPr>
          <p:nvPr/>
        </p:nvCxnSpPr>
        <p:spPr bwMode="auto">
          <a:xfrm>
            <a:off x="5724525" y="4076700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6" name="Gerade Verbindung mit Pfeil 24"/>
          <p:cNvCxnSpPr>
            <a:cxnSpLocks noChangeShapeType="1"/>
          </p:cNvCxnSpPr>
          <p:nvPr/>
        </p:nvCxnSpPr>
        <p:spPr bwMode="auto">
          <a:xfrm flipV="1">
            <a:off x="6659563" y="3141663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Gerade Verbindung mit Pfeil 27"/>
          <p:cNvCxnSpPr>
            <a:cxnSpLocks noChangeShapeType="1"/>
          </p:cNvCxnSpPr>
          <p:nvPr/>
        </p:nvCxnSpPr>
        <p:spPr bwMode="auto">
          <a:xfrm>
            <a:off x="7451725" y="4076700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Gerade Verbindung mit Pfeil 29"/>
          <p:cNvCxnSpPr>
            <a:cxnSpLocks noChangeShapeType="1"/>
          </p:cNvCxnSpPr>
          <p:nvPr/>
        </p:nvCxnSpPr>
        <p:spPr bwMode="auto">
          <a:xfrm flipV="1">
            <a:off x="8172450" y="3141663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982663" y="2651125"/>
            <a:ext cx="984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Info 4-jährige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2207050" y="2617788"/>
            <a:ext cx="11797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Brief zur Anmeldung</a:t>
            </a: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3053557" y="4498975"/>
            <a:ext cx="1368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Info-Abende Grundschulen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3881685" y="2803526"/>
            <a:ext cx="1512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Anmeldewoche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5148263" y="4508500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Schuleingangsuntersuchung</a:t>
            </a: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6088063" y="260350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Aufnahme-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bestätigung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6834188" y="4508500"/>
            <a:ext cx="1219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Kennenlern-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aktionen in den Schulen</a:t>
            </a: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7562850" y="2749550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>
                <a:latin typeface="Arial" panose="020B0604020202020204" pitchFamily="34" charset="0"/>
                <a:cs typeface="Arial" panose="020B0604020202020204" pitchFamily="34" charset="0"/>
              </a:rPr>
              <a:t>Einschulung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AD414-1029-4219-905E-644FFBBEEC75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2253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A9B64-99C1-4C0F-AD2F-C7D087D5E791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  <p:sp>
        <p:nvSpPr>
          <p:cNvPr id="22532" name="Text Box 1027"/>
          <p:cNvSpPr txBox="1">
            <a:spLocks noChangeArrowheads="1"/>
          </p:cNvSpPr>
          <p:nvPr/>
        </p:nvSpPr>
        <p:spPr bwMode="auto">
          <a:xfrm>
            <a:off x="1295400" y="6858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de-DE" altLang="de-DE"/>
              <a:t>Haben Sie noch Fragen?</a:t>
            </a:r>
          </a:p>
        </p:txBody>
      </p:sp>
      <p:sp>
        <p:nvSpPr>
          <p:cNvPr id="22534" name="Text Box 1030"/>
          <p:cNvSpPr txBox="1">
            <a:spLocks noChangeArrowheads="1"/>
          </p:cNvSpPr>
          <p:nvPr/>
        </p:nvSpPr>
        <p:spPr bwMode="auto">
          <a:xfrm>
            <a:off x="1676400" y="19812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5" name="Text Box 1032"/>
          <p:cNvSpPr txBox="1">
            <a:spLocks noChangeArrowheads="1"/>
          </p:cNvSpPr>
          <p:nvPr/>
        </p:nvSpPr>
        <p:spPr bwMode="auto">
          <a:xfrm>
            <a:off x="1905000" y="21336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pic>
        <p:nvPicPr>
          <p:cNvPr id="59402" name="Picture 1034" descr="AUT_2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48473-F9F7-4ED8-85A4-9A1E7752EE3B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AB7748-CD14-4FEA-89B9-C5F060C5D123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416675" cy="1143000"/>
          </a:xfrm>
          <a:solidFill>
            <a:srgbClr val="FF9966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altLang="de-DE" sz="6000" u="sng" dirty="0">
                <a:solidFill>
                  <a:schemeClr val="tx1"/>
                </a:solidFill>
              </a:rPr>
              <a:t>Schulanmeldung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95400" y="3359150"/>
            <a:ext cx="7010400" cy="212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/>
              <a:t>Das Schulverwaltungsamt unterrichtet alle Eltern der </a:t>
            </a:r>
            <a:r>
              <a:rPr lang="de-DE" altLang="de-DE" sz="2400" b="1" u="sng"/>
              <a:t>schulpflichtig</a:t>
            </a:r>
            <a:r>
              <a:rPr lang="de-DE" altLang="de-DE" sz="2400" b="1"/>
              <a:t> werdenden Kinder schriftlich bezüglich der Anmeldetermine.</a:t>
            </a:r>
            <a:r>
              <a:rPr lang="de-DE" altLang="de-DE" sz="2400"/>
              <a:t> </a:t>
            </a:r>
            <a:br>
              <a:rPr lang="de-DE" altLang="de-DE" sz="2400"/>
            </a:br>
            <a:r>
              <a:rPr lang="de-DE" altLang="de-DE" sz="2400"/>
              <a:t>Termine werden in den Schulen selbst vergeben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/>
              <a:t>- Telefonisch im Sekretariat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239000" cy="1295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/>
              <a:t>    Erfolgt in der zuständigen Schule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/>
              <a:t>    durch die Eltern</a:t>
            </a:r>
            <a:br>
              <a:rPr lang="de-DE" altLang="de-DE" sz="2800"/>
            </a:br>
            <a:r>
              <a:rPr lang="de-DE" altLang="de-DE" sz="2800" b="1"/>
              <a:t>im Herbst</a:t>
            </a:r>
            <a:r>
              <a:rPr lang="de-DE" altLang="de-DE" sz="2800"/>
              <a:t> vor dem Einschulungsjahr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95400" y="54102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FF0000"/>
                </a:solidFill>
              </a:rPr>
              <a:t>Kind zur Anmeldung unbedingt mitbringen!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03" grpId="0" build="p" animBg="1"/>
      <p:bldP spid="256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D8AA21-99EF-4B09-A1E8-D256012ED304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0B90FD-369C-49E9-B0B2-8BFA513E8BC4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220904"/>
                </a:solidFill>
              </a:rPr>
              <a:t>Sprachliche Voraussetzungen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66800" y="2743200"/>
            <a:ext cx="708660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/>
              <a:t>über ausreichende Deutschkenntnisse verfügen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219200" y="3352800"/>
            <a:ext cx="70866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/>
              <a:t>Dazu gehören:  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800"/>
              <a:t>    Verstehen einfacher Fragen, Aussagen, </a:t>
            </a:r>
            <a:br>
              <a:rPr lang="de-DE" altLang="de-DE" sz="2800"/>
            </a:br>
            <a:r>
              <a:rPr lang="de-DE" altLang="de-DE" sz="2800"/>
              <a:t>      Aufforderungen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800"/>
              <a:t>    Verfügen über altersgemäßen Sprachschatz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800"/>
              <a:t>    Verständlich sprechen können     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219200" y="1600200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/>
              <a:t>Für einen erfolgreichen Start in der Schule sollten die Kinder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9" grpId="0" build="p" autoUpdateAnimBg="0"/>
      <p:bldP spid="6145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27BFE-3E96-4B17-A0B3-A888439711FB}" type="datetime1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18.04.24</a:t>
            </a:fld>
            <a:endParaRPr lang="de-DE" altLang="de-DE" sz="1400"/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E45E92-AF5C-4CF1-BA39-B15EB406C2F6}" type="slidenum">
              <a:rPr lang="de-DE" altLang="de-DE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400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eaLnBrk="1" hangingPunct="1"/>
            <a:r>
              <a:rPr lang="de-DE" altLang="de-DE" dirty="0" err="1">
                <a:solidFill>
                  <a:srgbClr val="220904"/>
                </a:solidFill>
              </a:rPr>
              <a:t>Sprachstandsfeststellung</a:t>
            </a:r>
            <a:r>
              <a:rPr lang="de-DE" altLang="de-DE" dirty="0">
                <a:solidFill>
                  <a:srgbClr val="220904"/>
                </a:solidFill>
              </a:rPr>
              <a:t> in KiTa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87450" y="1692275"/>
            <a:ext cx="70104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/>
              <a:t>BaSik</a:t>
            </a:r>
            <a:r>
              <a:rPr lang="de-DE" altLang="de-DE" sz="2400" dirty="0"/>
              <a:t> – Begleitende alltagsintegrierte Sprachentwicklungsbeobachtung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Feststellung des Sprachstandes wird jährlich überprüft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Rückmeldung an Eltern im Entwicklungsgespräch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de-DE" dirty="0"/>
              <a:t>Beispielseite </a:t>
            </a:r>
            <a:r>
              <a:rPr lang="de-DE" dirty="0" err="1"/>
              <a:t>BaSik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F3B20-3CEE-4118-9A66-AD3C90E0D63F}" type="datetime1">
              <a:rPr lang="de-DE" altLang="de-DE" smtClean="0"/>
              <a:pPr>
                <a:defRPr/>
              </a:pPr>
              <a:t>18.04.24</a:t>
            </a:fld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7EC4B-A2F9-422E-86E6-34A9E934D0E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92519" y="177547"/>
            <a:ext cx="5038394" cy="73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019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5" y="72709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89692" y="220791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3903195" y="2234442"/>
            <a:ext cx="169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Die Vorbereitungen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31016" y="2926334"/>
            <a:ext cx="183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1. Buchauswahl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61635" y="2918148"/>
            <a:ext cx="212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2. Kernwörter bestimmen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947636" y="3463285"/>
            <a:ext cx="1400076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der Wald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58068" y="3895925"/>
            <a:ext cx="106364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der </a:t>
            </a:r>
            <a:r>
              <a:rPr lang="de-DE" sz="1800" dirty="0" err="1"/>
              <a:t>Grüffelo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2947635" y="4676381"/>
            <a:ext cx="950617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fürchten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82197" y="4711154"/>
            <a:ext cx="1016459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feurig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9476" y="3931333"/>
            <a:ext cx="929754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der Pfad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19301" y="5138046"/>
            <a:ext cx="1007286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zischen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10984" y="5451141"/>
            <a:ext cx="107951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bang werden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568573" y="5662520"/>
            <a:ext cx="1473640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beschreiben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198656" y="2959339"/>
            <a:ext cx="25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3. Erzähltisch bereitstellen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40" y="3655642"/>
            <a:ext cx="1251271" cy="156083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r="14827"/>
          <a:stretch/>
        </p:blipFill>
        <p:spPr>
          <a:xfrm>
            <a:off x="5322118" y="3684236"/>
            <a:ext cx="3246314" cy="21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5370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1049194" y="2895045"/>
            <a:ext cx="1824487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855223" y="2842735"/>
            <a:ext cx="1948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Phase 1</a:t>
            </a:r>
          </a:p>
          <a:p>
            <a:pPr algn="ctr"/>
            <a:r>
              <a:rPr lang="de-DE" sz="1200" dirty="0"/>
              <a:t>Die Einführung </a:t>
            </a:r>
          </a:p>
          <a:p>
            <a:pPr algn="ctr"/>
            <a:r>
              <a:rPr lang="de-DE" sz="120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3851920" y="21979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Vorbereitungen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3"/>
          <a:srcRect l="16038" t="12933" r="31878" b="19459"/>
          <a:stretch/>
        </p:blipFill>
        <p:spPr bwMode="auto">
          <a:xfrm>
            <a:off x="2998070" y="2940528"/>
            <a:ext cx="2773002" cy="2260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1" b="21132"/>
          <a:stretch/>
        </p:blipFill>
        <p:spPr>
          <a:xfrm>
            <a:off x="755576" y="3708708"/>
            <a:ext cx="2147978" cy="14927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b="10063"/>
          <a:stretch/>
        </p:blipFill>
        <p:spPr>
          <a:xfrm>
            <a:off x="6328753" y="2940528"/>
            <a:ext cx="2221427" cy="21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013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8038" y="1200149"/>
            <a:ext cx="570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/>
              <a:t>Sprachförderung nach dem Programm der Language Route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7665" y="1640097"/>
            <a:ext cx="26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Vorlesezyklus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785645" y="2949139"/>
            <a:ext cx="1824487" cy="6599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feld 7"/>
          <p:cNvSpPr txBox="1"/>
          <p:nvPr/>
        </p:nvSpPr>
        <p:spPr>
          <a:xfrm>
            <a:off x="630545" y="2940528"/>
            <a:ext cx="1948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/>
              <a:t>Phase 1</a:t>
            </a:r>
          </a:p>
          <a:p>
            <a:pPr algn="ctr"/>
            <a:r>
              <a:rPr lang="de-DE" sz="1200" dirty="0"/>
              <a:t>Die Einführung </a:t>
            </a:r>
          </a:p>
          <a:p>
            <a:pPr algn="ctr"/>
            <a:r>
              <a:rPr lang="de-DE" sz="1200" dirty="0"/>
              <a:t>(Kleingruppe)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3648974" y="2157682"/>
            <a:ext cx="2122098" cy="6728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feld 9"/>
          <p:cNvSpPr txBox="1"/>
          <p:nvPr/>
        </p:nvSpPr>
        <p:spPr>
          <a:xfrm>
            <a:off x="4051052" y="2355613"/>
            <a:ext cx="1317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Vorbereitungen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1" b="21132"/>
          <a:stretch/>
        </p:blipFill>
        <p:spPr>
          <a:xfrm>
            <a:off x="1184650" y="3844439"/>
            <a:ext cx="2147978" cy="14927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132" y="2932879"/>
            <a:ext cx="1838103" cy="6675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610132" y="2932371"/>
            <a:ext cx="153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Phase 2</a:t>
            </a:r>
          </a:p>
          <a:p>
            <a:r>
              <a:rPr lang="de-DE" sz="1200" dirty="0"/>
              <a:t>Vorlesen + Erzählen</a:t>
            </a:r>
          </a:p>
          <a:p>
            <a:pPr algn="ctr"/>
            <a:r>
              <a:rPr lang="de-DE" sz="1200" dirty="0"/>
              <a:t>( Großgruppe)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21" y="2940528"/>
            <a:ext cx="2134501" cy="26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249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Ringbuch">
  <a:themeElements>
    <a:clrScheme name="Ringbuch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Ringbuc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ngbuch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ngbuch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ngbuch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Designs\Ringbuch.pot</Template>
  <TotalTime>0</TotalTime>
  <Words>1202</Words>
  <Application>Microsoft Macintosh PowerPoint</Application>
  <PresentationFormat>Bildschirmpräsentation (4:3)</PresentationFormat>
  <Paragraphs>330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Ringbuch</vt:lpstr>
      <vt:lpstr>Vertreter/innen der Grundschulen informieren</vt:lpstr>
      <vt:lpstr>Gliederung</vt:lpstr>
      <vt:lpstr>Schulanmeldung</vt:lpstr>
      <vt:lpstr>Sprachliche Voraussetzungen</vt:lpstr>
      <vt:lpstr>Sprachstandsfeststellung in KiTa</vt:lpstr>
      <vt:lpstr>Beispielseite BaSik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Sprachstandsfeststellung in Schule</vt:lpstr>
      <vt:lpstr>Schuleingangsphase/Zurückstellung</vt:lpstr>
      <vt:lpstr>Schulpflichtige Kinder</vt:lpstr>
      <vt:lpstr>Vorzeitige Einschulung (Kann-Kinder)</vt:lpstr>
      <vt:lpstr>Fit für die Schule Fähigkeiten und Fertigkeiten, die Ihr Kind zum Schulstart mitbringen sollte</vt:lpstr>
      <vt:lpstr>Vorläuferfähigkeiten Deutsch</vt:lpstr>
      <vt:lpstr>Vorläuferfähigkeiten Mathematik</vt:lpstr>
      <vt:lpstr>Bildung ist Teamwork</vt:lpstr>
      <vt:lpstr>Zeitraster</vt:lpstr>
      <vt:lpstr>Haben Sie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huber</dc:creator>
  <cp:lastModifiedBy>Sophia Hamm</cp:lastModifiedBy>
  <cp:revision>71</cp:revision>
  <cp:lastPrinted>2024-04-11T12:24:20Z</cp:lastPrinted>
  <dcterms:created xsi:type="dcterms:W3CDTF">1601-01-01T00:00:00Z</dcterms:created>
  <dcterms:modified xsi:type="dcterms:W3CDTF">2024-04-18T13:09:21Z</dcterms:modified>
</cp:coreProperties>
</file>